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83" r:id="rId5"/>
    <p:sldId id="287" r:id="rId6"/>
    <p:sldId id="291" r:id="rId7"/>
    <p:sldId id="288" r:id="rId8"/>
    <p:sldId id="289" r:id="rId9"/>
    <p:sldId id="290" r:id="rId10"/>
    <p:sldId id="292" r:id="rId11"/>
    <p:sldId id="294" r:id="rId12"/>
    <p:sldId id="293" r:id="rId13"/>
    <p:sldId id="295" r:id="rId14"/>
    <p:sldId id="296" r:id="rId15"/>
    <p:sldId id="297" r:id="rId16"/>
    <p:sldId id="298" r:id="rId17"/>
    <p:sldId id="299" r:id="rId18"/>
    <p:sldId id="300" r:id="rId19"/>
    <p:sldId id="260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ED7D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6" autoAdjust="0"/>
    <p:restoredTop sz="85409" autoAdjust="0"/>
  </p:normalViewPr>
  <p:slideViewPr>
    <p:cSldViewPr>
      <p:cViewPr varScale="1">
        <p:scale>
          <a:sx n="96" d="100"/>
          <a:sy n="96" d="100"/>
        </p:scale>
        <p:origin x="1146" y="72"/>
      </p:cViewPr>
      <p:guideLst>
        <p:guide pos="7256"/>
        <p:guide orient="horz" pos="436"/>
        <p:guide orient="horz" pos="3928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wdp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C3573-11C6-481F-8564-F9406BA38E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获得景区数据之后，要把它存入数据库中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Flask</a:t>
            </a:r>
            <a:r>
              <a:rPr lang="zh-CN" altLang="en-US" dirty="0"/>
              <a:t>就是用来处理网页请求的</a:t>
            </a:r>
            <a:endParaRPr lang="en-US" altLang="zh-CN" dirty="0"/>
          </a:p>
          <a:p>
            <a:r>
              <a:rPr lang="zh-CN" altLang="en-US" dirty="0"/>
              <a:t>路由功能就是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route()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装饰器用于将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地址绑定到函数，访问该地址的时候，后端就会执行该函数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配置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服务器并为您提供这些服务，但在开发过程中，这些文件是从您的包或模块旁边的</a:t>
            </a:r>
            <a:r>
              <a:rPr lang="en-US" altLang="zh-CN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文件夹中提供，它将在应用程序的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/static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中提供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dirty="0"/>
          </a:p>
          <a:p>
            <a:r>
              <a:rPr lang="zh-CN" altLang="en-US" dirty="0"/>
              <a:t>来自客户端网页的数据作为全局请求对象发送到服务器。为了处理请求数据，就要使用</a:t>
            </a:r>
            <a:r>
              <a:rPr lang="en-US" altLang="zh-CN" dirty="0"/>
              <a:t>request</a:t>
            </a:r>
            <a:r>
              <a:rPr lang="zh-CN" altLang="en-US" dirty="0"/>
              <a:t>对象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我们再来看一看前端设计</a:t>
            </a:r>
            <a:endParaRPr lang="en-US" altLang="zh-CN" dirty="0"/>
          </a:p>
          <a:p>
            <a:r>
              <a:rPr lang="zh-CN" altLang="en-US" dirty="0"/>
              <a:t>首先是</a:t>
            </a:r>
            <a:r>
              <a:rPr lang="en-US" altLang="zh-CN" dirty="0"/>
              <a:t>UI</a:t>
            </a:r>
            <a:r>
              <a:rPr lang="zh-CN" altLang="en-US" dirty="0"/>
              <a:t>设计</a:t>
            </a:r>
            <a:endParaRPr lang="en-US" altLang="zh-CN" dirty="0"/>
          </a:p>
          <a:p>
            <a:r>
              <a:rPr lang="zh-CN" altLang="en-US" dirty="0"/>
              <a:t>页面使用的前端框架是</a:t>
            </a:r>
            <a:r>
              <a:rPr lang="en-US" altLang="zh-CN" dirty="0"/>
              <a:t>Vue</a:t>
            </a:r>
            <a:r>
              <a:rPr lang="zh-CN" altLang="en-US" dirty="0"/>
              <a:t>，组件使用的框架是</a:t>
            </a:r>
            <a:r>
              <a:rPr lang="en-US" altLang="zh-CN" dirty="0" err="1"/>
              <a:t>ElementUI</a:t>
            </a:r>
            <a:r>
              <a:rPr lang="zh-CN" altLang="en-US" dirty="0"/>
              <a:t>这个库，使用了包括这些组件</a:t>
            </a:r>
            <a:endParaRPr lang="en-US" altLang="zh-CN" dirty="0"/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然后在交互设计上，为了美化页面，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增加页面的层次感、可视化效果以及交互友好性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，使用了不少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css3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的属性来达到交互动画效果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六边形蜂窝热力图，热力半径</a:t>
            </a:r>
            <a:r>
              <a:rPr lang="en-US" altLang="zh-CN" dirty="0"/>
              <a:t>10km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dirty="0"/>
              <a:t>http://119.3.40.193:5055/index</a:t>
            </a:r>
            <a:endParaRPr lang="zh-CN" altLang="en-US" sz="12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http://119.3.40.193:5055/index</a:t>
            </a:r>
            <a:endParaRPr lang="en-US" altLang="zh-CN" dirty="0"/>
          </a:p>
          <a:p>
            <a:r>
              <a:rPr lang="zh-CN" altLang="en-US" dirty="0"/>
              <a:t>我的交流就是这些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这个网页其实是我们现在在做的老子项目的一小部分，相比与思想文化演变、时空传播路径研究这种偏学术的模块，景区查询平台更能面向大众使用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开发的技术路线呢主要分为前端后端两个部分，首先是通过高德</a:t>
            </a:r>
            <a:r>
              <a:rPr lang="en-US" altLang="zh-CN" dirty="0"/>
              <a:t>poi</a:t>
            </a:r>
            <a:r>
              <a:rPr lang="zh-CN" altLang="en-US" dirty="0"/>
              <a:t>爬取景区信息数据 后端建立</a:t>
            </a:r>
            <a:r>
              <a:rPr lang="en-US" altLang="zh-CN" dirty="0" err="1"/>
              <a:t>mysql</a:t>
            </a:r>
            <a:r>
              <a:rPr lang="zh-CN" altLang="en-US" dirty="0"/>
              <a:t>数据和</a:t>
            </a:r>
            <a:r>
              <a:rPr lang="en-US" altLang="zh-CN" dirty="0"/>
              <a:t>flask</a:t>
            </a:r>
            <a:r>
              <a:rPr lang="zh-CN" altLang="en-US" dirty="0"/>
              <a:t>服务；前端实现相应的页面设计和功能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我们来看一下怎么用高德</a:t>
            </a:r>
            <a:r>
              <a:rPr lang="en-US" altLang="zh-CN" dirty="0" err="1"/>
              <a:t>api</a:t>
            </a:r>
            <a:r>
              <a:rPr lang="zh-CN" altLang="en-US" dirty="0"/>
              <a:t>的</a:t>
            </a:r>
            <a:r>
              <a:rPr lang="en-US" altLang="zh-CN" dirty="0"/>
              <a:t>poi</a:t>
            </a:r>
            <a:r>
              <a:rPr lang="zh-CN" altLang="en-US" dirty="0"/>
              <a:t>搜索功能</a:t>
            </a:r>
            <a:endParaRPr lang="en-US" altLang="zh-CN" dirty="0"/>
          </a:p>
          <a:p>
            <a:r>
              <a:rPr lang="zh-CN" altLang="en-US" dirty="0"/>
              <a:t>我们主要使用关键字搜索，这里面，关键字搜索可以通过</a:t>
            </a:r>
            <a:r>
              <a:rPr lang="en-US" altLang="zh-CN" dirty="0" err="1"/>
              <a:t>xxxxx</a:t>
            </a:r>
            <a:r>
              <a:rPr lang="zh-CN" altLang="en-US" dirty="0"/>
              <a:t>；设置类型；设置城市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Api</a:t>
            </a:r>
            <a:r>
              <a:rPr lang="zh-CN" altLang="en-US" dirty="0"/>
              <a:t>地址是。。。。</a:t>
            </a:r>
            <a:endParaRPr lang="en-US" altLang="zh-CN" dirty="0"/>
          </a:p>
          <a:p>
            <a:r>
              <a:rPr lang="zh-CN" altLang="en-US" dirty="0"/>
              <a:t>请求参数有这些，首先要申请一个</a:t>
            </a:r>
            <a:r>
              <a:rPr lang="en-US" altLang="zh-CN" dirty="0"/>
              <a:t>key</a:t>
            </a:r>
            <a:endParaRPr lang="en-US" altLang="zh-CN" dirty="0"/>
          </a:p>
          <a:p>
            <a:r>
              <a:rPr lang="zh-CN" altLang="en-US" dirty="0"/>
              <a:t>其中请求参数中我们需要特别注意</a:t>
            </a:r>
            <a:r>
              <a:rPr lang="en-US" altLang="zh-CN" dirty="0"/>
              <a:t>city</a:t>
            </a:r>
            <a:r>
              <a:rPr lang="zh-CN" altLang="en-US" dirty="0"/>
              <a:t>，是可以通过设置其为省份来获取某个省份的查询的</a:t>
            </a:r>
            <a:r>
              <a:rPr lang="en-US" altLang="zh-CN" dirty="0"/>
              <a:t>poi</a:t>
            </a:r>
            <a:r>
              <a:rPr lang="zh-CN" altLang="en-US" dirty="0"/>
              <a:t>信息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我们来看一下针对我们所需要的数据请求参数具体应该是哪些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查询的城市，实际上是省份，那么为什么要选择省份作为查询的对象呢，因为全国的城市实际上是很多的，逐城市查询太慢了，而每个省份拥有的老子思想相关的景区比如一些道观、景区数量适中，可能是几个、几十个或者一百来个，那么逐省份发送总共几十次</a:t>
            </a:r>
            <a:r>
              <a:rPr lang="en-US" altLang="zh-CN" dirty="0"/>
              <a:t>poi</a:t>
            </a:r>
            <a:r>
              <a:rPr lang="zh-CN" altLang="en-US" dirty="0"/>
              <a:t>请求获取全国的数据是合理。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发送请求之后，返回的结果参数有哪些呢</a:t>
            </a:r>
            <a:endParaRPr lang="en-US" altLang="zh-CN" dirty="0"/>
          </a:p>
          <a:p>
            <a:r>
              <a:rPr lang="zh-CN" altLang="en-US" dirty="0"/>
              <a:t>其实高德</a:t>
            </a:r>
            <a:r>
              <a:rPr lang="en-US" altLang="zh-CN" dirty="0" err="1"/>
              <a:t>api</a:t>
            </a:r>
            <a:r>
              <a:rPr lang="zh-CN" altLang="en-US" dirty="0"/>
              <a:t>提供的</a:t>
            </a:r>
            <a:r>
              <a:rPr lang="en-US" altLang="zh-CN" dirty="0"/>
              <a:t>poi</a:t>
            </a:r>
            <a:r>
              <a:rPr lang="zh-CN" altLang="en-US" dirty="0"/>
              <a:t>返回结果参数非常的多，比百度</a:t>
            </a:r>
            <a:r>
              <a:rPr lang="en-US" altLang="zh-CN" dirty="0" err="1"/>
              <a:t>api</a:t>
            </a:r>
            <a:r>
              <a:rPr lang="zh-CN" altLang="en-US" dirty="0"/>
              <a:t>要多多了，但是呢我们只选取其中有用的需要的参数</a:t>
            </a:r>
            <a:endParaRPr lang="en-US" altLang="zh-CN" dirty="0"/>
          </a:p>
          <a:p>
            <a:r>
              <a:rPr lang="zh-CN" altLang="en-US" dirty="0"/>
              <a:t>其中有很多都是会直接展示在前端页面上的</a:t>
            </a:r>
            <a:endParaRPr lang="en-US" altLang="zh-CN" dirty="0"/>
          </a:p>
          <a:p>
            <a:r>
              <a:rPr lang="zh-CN" altLang="en-US" dirty="0"/>
              <a:t>我们查询的时候能够知道这个景点的</a:t>
            </a:r>
            <a:endParaRPr lang="en-US" altLang="zh-CN" dirty="0"/>
          </a:p>
          <a:p>
            <a:r>
              <a:rPr lang="zh-CN" altLang="en-US" dirty="0"/>
              <a:t>标红的是更加必不可少的参数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每次对一个关键字一个省份一种类型的</a:t>
            </a:r>
            <a:r>
              <a:rPr lang="en-US" altLang="zh-CN" dirty="0"/>
              <a:t>poi</a:t>
            </a:r>
            <a:r>
              <a:rPr lang="zh-CN" altLang="en-US" dirty="0"/>
              <a:t>进行查询</a:t>
            </a:r>
            <a:endParaRPr lang="en-US" altLang="zh-CN" dirty="0"/>
          </a:p>
          <a:p>
            <a:r>
              <a:rPr lang="zh-CN" altLang="en-US" dirty="0"/>
              <a:t>比如第一次就是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注意</a:t>
            </a:r>
            <a:r>
              <a:rPr lang="en-US" altLang="zh-CN" dirty="0"/>
              <a:t>poi</a:t>
            </a:r>
            <a:r>
              <a:rPr lang="zh-CN" altLang="en-US" dirty="0"/>
              <a:t>数量少于</a:t>
            </a:r>
            <a:r>
              <a:rPr lang="en-US" altLang="zh-CN" dirty="0"/>
              <a:t>20</a:t>
            </a:r>
            <a:r>
              <a:rPr lang="zh-CN" altLang="en-US" dirty="0"/>
              <a:t>时候，说明到了最后一页了就说明获得了所有的结果了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280AB0-9074-4C2F-A3E0-389E219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4071F-47AA-4D8B-8814-78EC76C04F58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2E874-E57F-44C6-BCE4-1F59D51A8C9B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AE7C3-B3A3-400F-8543-63C1DED52496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6C16A-D244-4EBE-A7C4-B753E0A332D5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73F9-2E52-46BE-B92F-99C87E02B406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BB78-C0A4-4A74-A247-BBB1A4E3830E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914C7-514C-45CB-AAB7-70159CBA11A1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110BB-B9A3-4CAE-87B9-E47AD43A490B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57C8B-CE29-44A6-ACA4-4756BAE4BF29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93F7-CAD5-4D01-B485-C2F9050BB8C0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8AB-A27D-4067-A181-62F3659BD064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06360-5B4C-4F88-82CB-FFE8061613EC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04AAE-8ECA-43EB-860A-3D5D010C14E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9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0.xml"/><Relationship Id="rId2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1.xml"/><Relationship Id="rId2" Type="http://schemas.openxmlformats.org/officeDocument/2006/relationships/image" Target="../media/image14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3.xml"/><Relationship Id="rId2" Type="http://schemas.openxmlformats.org/officeDocument/2006/relationships/image" Target="../media/image17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4.xml"/><Relationship Id="rId2" Type="http://schemas.openxmlformats.org/officeDocument/2006/relationships/image" Target="../media/image18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5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6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.xml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4.xml"/><Relationship Id="rId2" Type="http://schemas.openxmlformats.org/officeDocument/2006/relationships/hyperlink" Target="https://lbs.amap.com/dev/" TargetMode="Externa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5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7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8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92000"/>
            <a:lum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6"/>
                    </a14:imgEffect>
                    <a14:imgEffect>
                      <a14:colorTemperature colorTemp="4254"/>
                    </a14:imgEffect>
                    <a14:imgEffect>
                      <a14:saturation sat="2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8409" y="114123"/>
            <a:ext cx="622746" cy="622746"/>
          </a:xfrm>
          <a:prstGeom prst="rect">
            <a:avLst/>
          </a:prstGeom>
        </p:spPr>
      </p:pic>
      <p:cxnSp>
        <p:nvCxnSpPr>
          <p:cNvPr id="35" name="直接连接符 34"/>
          <p:cNvCxnSpPr/>
          <p:nvPr/>
        </p:nvCxnSpPr>
        <p:spPr>
          <a:xfrm>
            <a:off x="7941000" y="389733"/>
            <a:ext cx="3348000" cy="0"/>
          </a:xfrm>
          <a:prstGeom prst="line">
            <a:avLst/>
          </a:prstGeom>
          <a:ln w="28575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444689" y="78360"/>
            <a:ext cx="8499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GIS</a:t>
            </a:r>
            <a:r>
              <a:rPr lang="zh-CN" altLang="en-US" sz="14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zh-CN" altLang="en-US" sz="14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900186" y="423955"/>
            <a:ext cx="25234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华东师范大学 </a:t>
            </a:r>
            <a:r>
              <a:rPr lang="en-US" altLang="zh-CN" sz="14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地理科学学院</a:t>
            </a:r>
            <a:endParaRPr lang="zh-CN" altLang="en-US" sz="14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0" y="1539000"/>
            <a:ext cx="12192000" cy="1619495"/>
          </a:xfrm>
          <a:prstGeom prst="rect">
            <a:avLst/>
          </a:prstGeom>
          <a:solidFill>
            <a:schemeClr val="tx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0" y="6624000"/>
            <a:ext cx="12192000" cy="234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2022/05/19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431000" y="3699506"/>
            <a:ext cx="3330000" cy="1169494"/>
          </a:xfrm>
          <a:prstGeom prst="rect">
            <a:avLst/>
          </a:prstGeom>
          <a:solidFill>
            <a:schemeClr val="bg2">
              <a:lumMod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6" name="副标题 2"/>
          <p:cNvSpPr>
            <a:spLocks noGrp="1"/>
          </p:cNvSpPr>
          <p:nvPr>
            <p:ph type="subTitle" idx="1"/>
          </p:nvPr>
        </p:nvSpPr>
        <p:spPr>
          <a:xfrm>
            <a:off x="4452727" y="4213571"/>
            <a:ext cx="3286541" cy="286232"/>
          </a:xfrm>
        </p:spPr>
        <p:txBody>
          <a:bodyPr>
            <a:normAutofit lnSpcReduction="10000"/>
          </a:bodyPr>
          <a:lstStyle/>
          <a:p>
            <a:r>
              <a:rPr lang="zh-CN" altLang="en-US" sz="1500" b="1" dirty="0">
                <a:solidFill>
                  <a:schemeClr val="bg1">
                    <a:lumMod val="85000"/>
                  </a:schemeClr>
                </a:solidFill>
              </a:rPr>
              <a:t>王九科</a:t>
            </a:r>
            <a:endParaRPr lang="zh-CN" altLang="en-US" sz="15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9" name="标题 1"/>
          <p:cNvSpPr>
            <a:spLocks noGrp="1"/>
          </p:cNvSpPr>
          <p:nvPr>
            <p:ph type="ctrTitle"/>
          </p:nvPr>
        </p:nvSpPr>
        <p:spPr>
          <a:xfrm>
            <a:off x="286302" y="2141137"/>
            <a:ext cx="11619395" cy="537249"/>
          </a:xfrm>
        </p:spPr>
        <p:txBody>
          <a:bodyPr>
            <a:normAutofit fontScale="90000"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chemeClr val="bg1">
                    <a:lumMod val="9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全国老子思想相关景区查询平台开发</a:t>
            </a:r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35246" y="71837"/>
            <a:ext cx="2472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数据库与后端开发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5811" y="781683"/>
            <a:ext cx="453018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数据库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-MySQL</a:t>
            </a:r>
            <a:endParaRPr lang="zh-CN" altLang="en-US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prstClr val="black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数据库管理软件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-</a:t>
            </a:r>
            <a:r>
              <a:rPr lang="en-US" altLang="zh-CN" b="1" dirty="0" err="1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Navicat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 Premium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可以通过</a:t>
            </a:r>
            <a:r>
              <a:rPr lang="en-US" altLang="zh-CN" dirty="0" err="1">
                <a:solidFill>
                  <a:prstClr val="black"/>
                </a:solidFill>
              </a:rPr>
              <a:t>xls</a:t>
            </a:r>
            <a:r>
              <a:rPr lang="zh-CN" altLang="en-US" dirty="0">
                <a:solidFill>
                  <a:prstClr val="black"/>
                </a:solidFill>
              </a:rPr>
              <a:t>文件导入数据库直接创建表。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表字段设置：</a:t>
            </a:r>
            <a:endParaRPr lang="en-US" altLang="zh-CN" dirty="0">
              <a:solidFill>
                <a:prstClr val="black"/>
              </a:solidFill>
            </a:endParaRPr>
          </a:p>
          <a:p>
            <a:pPr lvl="2"/>
            <a:r>
              <a:rPr lang="zh-CN" altLang="en-US" dirty="0">
                <a:solidFill>
                  <a:prstClr val="black"/>
                </a:solidFill>
              </a:rPr>
              <a:t>名称和经纬度共同为组合主键，以排除爬取数据中部分重复项。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共导入数据</a:t>
            </a:r>
            <a:r>
              <a:rPr lang="en-US" altLang="zh-CN" dirty="0">
                <a:solidFill>
                  <a:prstClr val="black"/>
                </a:solidFill>
              </a:rPr>
              <a:t>3062</a:t>
            </a:r>
            <a:r>
              <a:rPr lang="zh-CN" altLang="en-US" dirty="0">
                <a:solidFill>
                  <a:prstClr val="black"/>
                </a:solidFill>
              </a:rPr>
              <a:t>条。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sp>
        <p:nvSpPr>
          <p:cNvPr id="30" name="矩形 29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前端设计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数据库与后端开发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数据获取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0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856000" y="6559912"/>
            <a:ext cx="405000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35246" y="488108"/>
            <a:ext cx="17588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数据库构建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147" y="638637"/>
            <a:ext cx="1951350" cy="143438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424" y="529827"/>
            <a:ext cx="1551560" cy="173469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9915" y="2568100"/>
            <a:ext cx="6704061" cy="333378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35246" y="71837"/>
            <a:ext cx="2472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数据库与后端开发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5811" y="781683"/>
            <a:ext cx="471018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数据库操作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-</a:t>
            </a:r>
            <a:r>
              <a:rPr lang="en-US" altLang="zh-CN" b="1" dirty="0" err="1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pymysql</a:t>
            </a:r>
            <a:endParaRPr lang="zh-CN" altLang="en-US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prstClr val="black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prstClr val="black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连接</a:t>
            </a:r>
            <a:r>
              <a:rPr lang="en-US" altLang="zh-CN" b="1" dirty="0">
                <a:solidFill>
                  <a:prstClr val="black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MySQL</a:t>
            </a:r>
            <a:r>
              <a:rPr lang="zh-CN" altLang="en-US" b="1" dirty="0">
                <a:solidFill>
                  <a:prstClr val="black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，执行增删改查等任务。</a:t>
            </a: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Web</a:t>
            </a: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应用框架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-flask 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路由功能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静态文件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dirty="0">
                <a:solidFill>
                  <a:prstClr val="black"/>
                </a:solidFill>
              </a:rPr>
              <a:t>Request</a:t>
            </a:r>
            <a:r>
              <a:rPr lang="zh-CN" altLang="en-US" dirty="0">
                <a:solidFill>
                  <a:prstClr val="black"/>
                </a:solidFill>
              </a:rPr>
              <a:t>对象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335246" y="488108"/>
            <a:ext cx="1527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 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后端开发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9078" y="921776"/>
            <a:ext cx="6102528" cy="4818663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前端设计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数据库与后端开发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数据获取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7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856000" y="6559912"/>
            <a:ext cx="405000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35246" y="71837"/>
            <a:ext cx="1446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前端设计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5811" y="781683"/>
            <a:ext cx="471018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前端框架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-Vue</a:t>
            </a: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组件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UI</a:t>
            </a: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框架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-</a:t>
            </a:r>
            <a:r>
              <a:rPr lang="en-US" altLang="zh-CN" b="1" dirty="0" err="1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ElementUI</a:t>
            </a: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dirty="0">
                <a:solidFill>
                  <a:prstClr val="black"/>
                </a:solidFill>
              </a:rPr>
              <a:t>Button</a:t>
            </a:r>
            <a:r>
              <a:rPr lang="zh-CN" altLang="en-US" dirty="0">
                <a:solidFill>
                  <a:prstClr val="black"/>
                </a:solidFill>
              </a:rPr>
              <a:t>、</a:t>
            </a:r>
            <a:r>
              <a:rPr lang="en-US" altLang="zh-CN" dirty="0">
                <a:solidFill>
                  <a:prstClr val="black"/>
                </a:solidFill>
              </a:rPr>
              <a:t>Input</a:t>
            </a:r>
            <a:r>
              <a:rPr lang="zh-CN" altLang="en-US" dirty="0">
                <a:solidFill>
                  <a:prstClr val="black"/>
                </a:solidFill>
              </a:rPr>
              <a:t>、</a:t>
            </a:r>
            <a:r>
              <a:rPr lang="en-US" altLang="zh-CN" dirty="0">
                <a:solidFill>
                  <a:prstClr val="black"/>
                </a:solidFill>
              </a:rPr>
              <a:t>Slider</a:t>
            </a:r>
            <a:r>
              <a:rPr lang="zh-CN" altLang="en-US" dirty="0">
                <a:solidFill>
                  <a:prstClr val="black"/>
                </a:solidFill>
              </a:rPr>
              <a:t>、</a:t>
            </a:r>
            <a:r>
              <a:rPr lang="en-US" altLang="zh-CN" dirty="0">
                <a:solidFill>
                  <a:prstClr val="black"/>
                </a:solidFill>
              </a:rPr>
              <a:t>Rate</a:t>
            </a:r>
            <a:r>
              <a:rPr lang="zh-CN" altLang="en-US" dirty="0">
                <a:solidFill>
                  <a:prstClr val="black"/>
                </a:solidFill>
              </a:rPr>
              <a:t>、</a:t>
            </a:r>
            <a:r>
              <a:rPr lang="en-US" altLang="zh-CN" dirty="0">
                <a:solidFill>
                  <a:prstClr val="black"/>
                </a:solidFill>
              </a:rPr>
              <a:t>Tag</a:t>
            </a:r>
            <a:r>
              <a:rPr lang="zh-CN" altLang="en-US" dirty="0">
                <a:solidFill>
                  <a:prstClr val="black"/>
                </a:solidFill>
              </a:rPr>
              <a:t>等组件</a:t>
            </a: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交互设计</a:t>
            </a: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dirty="0">
                <a:solidFill>
                  <a:prstClr val="black"/>
                </a:solidFill>
              </a:rPr>
              <a:t>backdrop-filter</a:t>
            </a:r>
            <a:r>
              <a:rPr lang="zh-CN" altLang="en-US" dirty="0">
                <a:solidFill>
                  <a:prstClr val="black"/>
                </a:solidFill>
              </a:rPr>
              <a:t>属性设置页面元素毛玻璃效果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dirty="0">
                <a:solidFill>
                  <a:prstClr val="black"/>
                </a:solidFill>
              </a:rPr>
              <a:t>box-shadow</a:t>
            </a:r>
            <a:r>
              <a:rPr lang="zh-CN" altLang="en-US" dirty="0">
                <a:solidFill>
                  <a:prstClr val="black"/>
                </a:solidFill>
              </a:rPr>
              <a:t>属性设置浮雕效果增加层次感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dirty="0">
                <a:solidFill>
                  <a:prstClr val="black"/>
                </a:solidFill>
              </a:rPr>
              <a:t>Transition</a:t>
            </a:r>
            <a:r>
              <a:rPr lang="zh-CN" altLang="en-US" dirty="0">
                <a:solidFill>
                  <a:prstClr val="black"/>
                </a:solidFill>
              </a:rPr>
              <a:t>属性</a:t>
            </a:r>
            <a:r>
              <a:rPr lang="en-US" altLang="zh-CN" dirty="0">
                <a:solidFill>
                  <a:prstClr val="black"/>
                </a:solidFill>
              </a:rPr>
              <a:t>+Promise</a:t>
            </a:r>
            <a:r>
              <a:rPr lang="zh-CN" altLang="en-US" dirty="0">
                <a:solidFill>
                  <a:prstClr val="black"/>
                </a:solidFill>
              </a:rPr>
              <a:t>函数实现交互动画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335246" y="488108"/>
            <a:ext cx="1322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5.1 UI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前端设计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数据获取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7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856000" y="6559912"/>
            <a:ext cx="405000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562" y="1645400"/>
            <a:ext cx="6191517" cy="41818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35246" y="71837"/>
            <a:ext cx="1446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前端设计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5811" y="781684"/>
            <a:ext cx="546921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查询功能</a:t>
            </a: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景点名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所属省份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消费区间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评分区间</a:t>
            </a:r>
            <a:endParaRPr lang="en-US" altLang="zh-CN" dirty="0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地图服务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-</a:t>
            </a: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高德地图 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JS API v2.0 </a:t>
            </a: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地图控件：</a:t>
            </a:r>
            <a:r>
              <a:rPr lang="en-US" altLang="zh-CN" dirty="0"/>
              <a:t>‘</a:t>
            </a:r>
            <a:r>
              <a:rPr lang="en-US" altLang="zh-CN" dirty="0" err="1"/>
              <a:t>AMap.ToolBar</a:t>
            </a:r>
            <a:r>
              <a:rPr lang="en-US" altLang="zh-CN" dirty="0"/>
              <a:t>‘</a:t>
            </a:r>
            <a:r>
              <a:rPr lang="zh-CN" altLang="en-US" dirty="0"/>
              <a:t>（工具条），</a:t>
            </a:r>
            <a:r>
              <a:rPr lang="en-US" altLang="zh-CN" dirty="0">
                <a:solidFill>
                  <a:prstClr val="black"/>
                </a:solidFill>
              </a:rPr>
              <a:t>‘</a:t>
            </a:r>
            <a:r>
              <a:rPr lang="en-US" altLang="zh-CN" dirty="0" err="1">
                <a:solidFill>
                  <a:prstClr val="black"/>
                </a:solidFill>
              </a:rPr>
              <a:t>AMap.Scale</a:t>
            </a:r>
            <a:r>
              <a:rPr lang="en-US" altLang="zh-CN" dirty="0">
                <a:solidFill>
                  <a:prstClr val="black"/>
                </a:solidFill>
              </a:rPr>
              <a:t>‘</a:t>
            </a:r>
            <a:r>
              <a:rPr lang="zh-CN" altLang="en-US" dirty="0">
                <a:solidFill>
                  <a:prstClr val="black"/>
                </a:solidFill>
              </a:rPr>
              <a:t>（比例尺）</a:t>
            </a:r>
            <a:r>
              <a:rPr lang="en-US" altLang="zh-CN" dirty="0">
                <a:solidFill>
                  <a:prstClr val="black"/>
                </a:solidFill>
              </a:rPr>
              <a:t>,’</a:t>
            </a:r>
            <a:r>
              <a:rPr lang="en-US" altLang="zh-CN" dirty="0" err="1">
                <a:solidFill>
                  <a:prstClr val="black"/>
                </a:solidFill>
              </a:rPr>
              <a:t>AMap.HawkEye</a:t>
            </a:r>
            <a:r>
              <a:rPr lang="en-US" altLang="zh-CN" dirty="0">
                <a:solidFill>
                  <a:prstClr val="black"/>
                </a:solidFill>
              </a:rPr>
              <a:t>‘</a:t>
            </a:r>
            <a:r>
              <a:rPr lang="zh-CN" altLang="en-US" dirty="0">
                <a:solidFill>
                  <a:prstClr val="black"/>
                </a:solidFill>
              </a:rPr>
              <a:t>（鹰眼图）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景区点标记</a:t>
            </a:r>
            <a:r>
              <a:rPr lang="en-US" altLang="zh-CN" dirty="0">
                <a:solidFill>
                  <a:prstClr val="black"/>
                </a:solidFill>
              </a:rPr>
              <a:t>-</a:t>
            </a:r>
            <a:r>
              <a:rPr lang="zh-CN" altLang="en-US" dirty="0">
                <a:solidFill>
                  <a:prstClr val="black"/>
                </a:solidFill>
              </a:rPr>
              <a:t>点标记 </a:t>
            </a:r>
            <a:r>
              <a:rPr lang="en-US" altLang="zh-CN" dirty="0">
                <a:solidFill>
                  <a:prstClr val="black"/>
                </a:solidFill>
              </a:rPr>
              <a:t>Marker</a:t>
            </a:r>
            <a:r>
              <a:rPr lang="zh-CN" altLang="en-US" dirty="0">
                <a:solidFill>
                  <a:prstClr val="black"/>
                </a:solidFill>
              </a:rPr>
              <a:t>对象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景点详情信息</a:t>
            </a: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以卡片的形式景区名、别名、评分、人均价格、标签详细地址、电话等</a:t>
            </a:r>
            <a:endParaRPr lang="en-US" altLang="zh-CN" dirty="0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335246" y="488108"/>
            <a:ext cx="2682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5.2 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景点可视化功能设计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前端设计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数据获取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7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856000" y="6559912"/>
            <a:ext cx="405000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000" y="672774"/>
            <a:ext cx="3233188" cy="22055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1000" y="3091254"/>
            <a:ext cx="3571429" cy="323809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35246" y="71837"/>
            <a:ext cx="1446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前端设计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5811" y="781684"/>
            <a:ext cx="504213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路径规划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-</a:t>
            </a: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高德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JS API </a:t>
            </a:r>
            <a:r>
              <a:rPr lang="en-US" altLang="zh-CN" b="1" dirty="0" err="1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AMap.Driving</a:t>
            </a: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插件</a:t>
            </a: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路线规划方式有驾车、公交、步行、骑乘和货车等，本平台可供选择的路线规划方式有常用的</a:t>
            </a:r>
            <a:r>
              <a:rPr lang="zh-CN" altLang="en-US" dirty="0">
                <a:solidFill>
                  <a:schemeClr val="accent2"/>
                </a:solidFill>
              </a:rPr>
              <a:t>驾车</a:t>
            </a:r>
            <a:r>
              <a:rPr lang="zh-CN" altLang="en-US" dirty="0">
                <a:solidFill>
                  <a:prstClr val="black"/>
                </a:solidFill>
              </a:rPr>
              <a:t>以及仅在同一城市内可用的</a:t>
            </a:r>
            <a:r>
              <a:rPr lang="zh-CN" altLang="en-US" dirty="0">
                <a:solidFill>
                  <a:schemeClr val="accent2"/>
                </a:solidFill>
              </a:rPr>
              <a:t>公交</a:t>
            </a:r>
            <a:r>
              <a:rPr lang="zh-CN" altLang="en-US" dirty="0">
                <a:solidFill>
                  <a:prstClr val="black"/>
                </a:solidFill>
              </a:rPr>
              <a:t>方式。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高德默认提供的驾车策略有</a:t>
            </a:r>
            <a:r>
              <a:rPr lang="zh-CN" altLang="en-US" dirty="0">
                <a:solidFill>
                  <a:schemeClr val="accent2"/>
                </a:solidFill>
              </a:rPr>
              <a:t>最快模式</a:t>
            </a:r>
            <a:r>
              <a:rPr lang="zh-CN" altLang="en-US" dirty="0">
                <a:solidFill>
                  <a:prstClr val="black"/>
                </a:solidFill>
              </a:rPr>
              <a:t>、最经济模式、最短距离、考虑实时路况四种。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获取路线规划一般有两种方式：</a:t>
            </a:r>
            <a:r>
              <a:rPr lang="zh-CN" altLang="en-US" dirty="0">
                <a:solidFill>
                  <a:schemeClr val="accent2"/>
                </a:solidFill>
              </a:rPr>
              <a:t>经纬度</a:t>
            </a:r>
            <a:r>
              <a:rPr lang="zh-CN" altLang="en-US" dirty="0">
                <a:solidFill>
                  <a:prstClr val="black"/>
                </a:solidFill>
              </a:rPr>
              <a:t> 和 搜索关键字，本平台采用起点和终点经纬度的方式实现路线规划。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起点经纬度可通过景区数据库中的信息直接获得，而终点经纬度借助</a:t>
            </a:r>
            <a:r>
              <a:rPr lang="en-US" altLang="zh-CN" dirty="0" err="1">
                <a:solidFill>
                  <a:prstClr val="black"/>
                </a:solidFill>
              </a:rPr>
              <a:t>AMapUI</a:t>
            </a:r>
            <a:r>
              <a:rPr lang="en-US" altLang="zh-CN" dirty="0">
                <a:solidFill>
                  <a:prstClr val="black"/>
                </a:solidFill>
              </a:rPr>
              <a:t> </a:t>
            </a:r>
            <a:r>
              <a:rPr lang="zh-CN" altLang="en-US" dirty="0">
                <a:solidFill>
                  <a:prstClr val="black"/>
                </a:solidFill>
              </a:rPr>
              <a:t>组件库中的选点器实现，用户可输入地址选择下拉列表中适配到的地址确定终点。</a:t>
            </a:r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335246" y="488108"/>
            <a:ext cx="1989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 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路径规划功能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前端设计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数据获取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7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856000" y="6559912"/>
            <a:ext cx="405000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6135" y="1500186"/>
            <a:ext cx="6438699" cy="4102909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35246" y="71837"/>
            <a:ext cx="1446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前端设计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5811" y="781684"/>
            <a:ext cx="4530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高德 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Map Lab</a:t>
            </a:r>
            <a:endParaRPr lang="en-US" altLang="zh-CN" dirty="0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335246" y="488108"/>
            <a:ext cx="22204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5.4 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全国景区热力图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前端设计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数据获取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7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856000" y="6559912"/>
            <a:ext cx="405000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500" y="1719000"/>
            <a:ext cx="8751000" cy="42409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335246" y="71837"/>
            <a:ext cx="933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66000" y="1584000"/>
            <a:ext cx="1017000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000" dirty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000" dirty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</a:rPr>
              <a:t>通过爬虫获取了老子思想相关的景点信息，开发了景区查询平台，实现了条件查询、路径规划的功能；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000" dirty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000" dirty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000" dirty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</a:rPr>
              <a:t>改进：丰富景区信息，完善平台功能；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000" dirty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  <a:p>
            <a:pPr lvl="0"/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  </a:t>
            </a:r>
            <a:endParaRPr lang="zh-CN" altLang="zh-CN" sz="2000" dirty="0">
              <a:latin typeface="+mn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前端设计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数据获取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总结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37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856000" y="6559912"/>
            <a:ext cx="405000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744248"/>
            <a:ext cx="12192000" cy="111375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5493400" y="5147998"/>
            <a:ext cx="1192501" cy="11925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124" y="5187372"/>
            <a:ext cx="1113751" cy="1113751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3958500" y="2259000"/>
            <a:ext cx="4275000" cy="94499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感谢观看，敬请指正</a:t>
            </a:r>
            <a:endParaRPr lang="zh-CN" altLang="en-US" sz="2800" dirty="0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335246" y="71837"/>
            <a:ext cx="22156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开发背景与目标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1045773" y="5053380"/>
            <a:ext cx="33691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accent1">
                    <a:lumMod val="50000"/>
                  </a:schemeClr>
                </a:solidFill>
              </a:rPr>
              <a:t>老子思想源远流长，具有深厚的当代价值</a:t>
            </a:r>
            <a:endParaRPr lang="zh-CN" alt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926615" y="5053380"/>
            <a:ext cx="33317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accent1">
                    <a:lumMod val="50000"/>
                  </a:schemeClr>
                </a:solidFill>
              </a:rPr>
              <a:t>全国有不少道教、老子思想相关景区、文化场所，但以其为主题的专题网站或者查询平台较少，与</a:t>
            </a:r>
            <a:r>
              <a:rPr lang="en-US" altLang="zh-CN" sz="1600" dirty="0" err="1">
                <a:solidFill>
                  <a:schemeClr val="accent1">
                    <a:lumMod val="50000"/>
                  </a:schemeClr>
                </a:solidFill>
              </a:rPr>
              <a:t>WebGIS</a:t>
            </a:r>
            <a:r>
              <a:rPr lang="zh-CN" altLang="en-US" sz="1600" dirty="0">
                <a:solidFill>
                  <a:schemeClr val="accent1">
                    <a:lumMod val="50000"/>
                  </a:schemeClr>
                </a:solidFill>
              </a:rPr>
              <a:t>结合不够紧密</a:t>
            </a:r>
            <a:endParaRPr lang="zh-CN" alt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356321" y="492524"/>
            <a:ext cx="1378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开发背景</a:t>
            </a:r>
            <a:endParaRPr lang="zh-CN" altLang="en-US" sz="16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开发背景与目标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前端设计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数据获取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6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915468" y="6559912"/>
            <a:ext cx="302342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50" name="Picture 2" descr="https://bkimg.cdn.bcebos.com/pic/e61190ef76c6a7efce1b3f162cb2b851f3deb48fc8e0?x-bce-process=image/watermark,image_d2F0ZXIvYmFpa2UxMTY=,g_7,xp_5,yp_5/format,f_aut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874" b="-664"/>
          <a:stretch>
            <a:fillRect/>
          </a:stretch>
        </p:blipFill>
        <p:spPr bwMode="auto">
          <a:xfrm>
            <a:off x="1395433" y="1235217"/>
            <a:ext cx="2818418" cy="3572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maoshanchina.com.cn/ms/upload/bbs/image/20180323/20180323114937_33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427" y="1241283"/>
            <a:ext cx="4754769" cy="3566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335246" y="71837"/>
            <a:ext cx="22156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开发背景与目标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1146000" y="1134000"/>
            <a:ext cx="9900000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开发目标</a:t>
            </a:r>
            <a:endParaRPr lang="en-US" altLang="zh-CN" sz="24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/>
          </a:p>
          <a:p>
            <a:pPr algn="ctr"/>
            <a:endParaRPr lang="en-US" altLang="zh-CN" sz="2000" dirty="0"/>
          </a:p>
          <a:p>
            <a:pPr lvl="0"/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1.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使用高德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Web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服务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API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中搜索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POI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功能，获取老子思想相关的景点信息，并存储入数据库中。</a:t>
            </a:r>
            <a:endParaRPr lang="en-US" altLang="zh-CN" sz="2000" b="1" dirty="0">
              <a:solidFill>
                <a:schemeClr val="accent2"/>
              </a:solidFill>
              <a:latin typeface="+mn-ea"/>
            </a:endParaRPr>
          </a:p>
          <a:p>
            <a:pPr lvl="0"/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  <a:p>
            <a:pPr lvl="0"/>
            <a:endParaRPr lang="en-US" altLang="zh-CN" sz="2000" dirty="0">
              <a:latin typeface="+mn-ea"/>
            </a:endParaRPr>
          </a:p>
          <a:p>
            <a:pPr lvl="0"/>
            <a:endParaRPr lang="zh-CN" altLang="zh-CN" sz="2000" dirty="0">
              <a:latin typeface="+mn-ea"/>
            </a:endParaRPr>
          </a:p>
          <a:p>
            <a:pPr lvl="0"/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2.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通过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GIS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可视化、数据库技术及</a:t>
            </a:r>
            <a:r>
              <a:rPr lang="en-US" altLang="zh-CN" sz="2000" dirty="0" err="1">
                <a:solidFill>
                  <a:schemeClr val="accent1">
                    <a:lumMod val="50000"/>
                  </a:schemeClr>
                </a:solidFill>
                <a:latin typeface="+mn-ea"/>
              </a:rPr>
              <a:t>WebGIS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开发技术，实现对相关景区条件查询、景区信息可视化等功能。</a:t>
            </a:r>
            <a:endParaRPr lang="en-US" altLang="zh-CN" sz="2000" b="1" dirty="0">
              <a:solidFill>
                <a:schemeClr val="accent2"/>
              </a:solidFill>
              <a:latin typeface="+mn-ea"/>
            </a:endParaRPr>
          </a:p>
          <a:p>
            <a:pPr lvl="0"/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  <a:p>
            <a:pPr lvl="0"/>
            <a:endParaRPr lang="zh-CN" altLang="zh-CN" sz="2000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sp>
        <p:nvSpPr>
          <p:cNvPr id="48" name="矩形 47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49" name="直接连接符 48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开发背景与目标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前端设计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数据获取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2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915468" y="6559912"/>
            <a:ext cx="302342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335246" y="71837"/>
            <a:ext cx="1446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29" name="矩形 28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技术路线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前端设计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数据获取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9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915468" y="6559912"/>
            <a:ext cx="302342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837" y="966787"/>
            <a:ext cx="9458325" cy="492442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35246" y="71837"/>
            <a:ext cx="1446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数据获取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5812" y="781684"/>
            <a:ext cx="114143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高德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POI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endParaRPr lang="en-US" altLang="zh-CN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适用场景</a:t>
            </a: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srgbClr val="ED7D31"/>
                </a:solidFill>
              </a:rPr>
              <a:t>关键字搜索</a:t>
            </a:r>
            <a:r>
              <a:rPr lang="zh-CN" altLang="en-US" dirty="0"/>
              <a:t>：通过用</a:t>
            </a:r>
            <a:r>
              <a:rPr lang="en-US" altLang="zh-CN" dirty="0"/>
              <a:t>POI</a:t>
            </a:r>
            <a:r>
              <a:rPr lang="zh-CN" altLang="en-US" dirty="0"/>
              <a:t>的关键字进行条件搜索，例如：肯德基、朝阳公园等；同时支持设置</a:t>
            </a:r>
            <a:r>
              <a:rPr lang="en-US" altLang="zh-CN" dirty="0"/>
              <a:t>POI</a:t>
            </a:r>
            <a:r>
              <a:rPr lang="zh-CN" altLang="en-US" dirty="0"/>
              <a:t>类型搜索，例如：银行</a:t>
            </a: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/>
              <a:t>周边搜索：在用户传入经纬度坐标点附近，在设定的范围内，按照关键字或</a:t>
            </a:r>
            <a:r>
              <a:rPr lang="en-US" altLang="zh-CN" dirty="0"/>
              <a:t>POI</a:t>
            </a:r>
            <a:r>
              <a:rPr lang="zh-CN" altLang="en-US" dirty="0"/>
              <a:t>类型搜索；</a:t>
            </a: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/>
              <a:t>多边形搜索：在多边形区域内进行搜索</a:t>
            </a: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dirty="0"/>
              <a:t>ID</a:t>
            </a:r>
            <a:r>
              <a:rPr lang="zh-CN" altLang="en-US" dirty="0"/>
              <a:t>查询：通过</a:t>
            </a:r>
            <a:r>
              <a:rPr lang="en-US" altLang="zh-CN" dirty="0"/>
              <a:t>POI ID</a:t>
            </a:r>
            <a:r>
              <a:rPr lang="zh-CN" altLang="en-US" dirty="0"/>
              <a:t>，查询某个</a:t>
            </a:r>
            <a:r>
              <a:rPr lang="en-US" altLang="zh-CN" dirty="0"/>
              <a:t>POI</a:t>
            </a:r>
            <a:r>
              <a:rPr lang="zh-CN" altLang="en-US" dirty="0"/>
              <a:t>详情，建议可同输入提示</a:t>
            </a:r>
            <a:r>
              <a:rPr lang="en-US" altLang="zh-CN" dirty="0"/>
              <a:t>API</a:t>
            </a:r>
            <a:r>
              <a:rPr lang="zh-CN" altLang="en-US" dirty="0"/>
              <a:t>配合使用</a:t>
            </a: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关键字搜索</a:t>
            </a: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dirty="0"/>
              <a:t>API</a:t>
            </a:r>
            <a:r>
              <a:rPr lang="zh-CN" altLang="en-US" dirty="0"/>
              <a:t>地址</a:t>
            </a:r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srgbClr val="ED7D31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srgbClr val="ED7D31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srgbClr val="ED7D31"/>
                </a:solidFill>
              </a:rPr>
              <a:t>请求参数</a:t>
            </a:r>
            <a:endParaRPr lang="en-US" altLang="zh-CN" b="1" dirty="0">
              <a:solidFill>
                <a:srgbClr val="ED7D31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133427" y="4284000"/>
          <a:ext cx="3644973" cy="685800"/>
        </p:xfrm>
        <a:graphic>
          <a:graphicData uri="http://schemas.openxmlformats.org/drawingml/2006/table">
            <a:tbl>
              <a:tblPr/>
              <a:tblGrid>
                <a:gridCol w="890533"/>
                <a:gridCol w="2754440"/>
              </a:tblGrid>
              <a:tr h="326070">
                <a:tc>
                  <a:txBody>
                    <a:bodyPr/>
                    <a:lstStyle/>
                    <a:p>
                      <a:pPr algn="l" latinLnBrk="1"/>
                      <a:r>
                        <a:rPr 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URL</a:t>
                      </a:r>
                      <a:endParaRPr 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6200" marR="76200" marT="57150" marB="57150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sz="100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https://restapi.amap.com/v3/place/text?parameters</a:t>
                      </a:r>
                      <a:endParaRPr lang="en-US" sz="100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6200" marR="76200" marT="57150" marB="57150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13930"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请求方式</a:t>
                      </a:r>
                      <a:endParaRPr lang="zh-CN" altLang="en-US" sz="100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6200" marR="76200" marT="57150" marB="57150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GET</a:t>
                      </a:r>
                      <a:endParaRPr 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6200" marR="76200" marT="57150" marB="57150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5826000" y="3429000"/>
          <a:ext cx="4500000" cy="2924997"/>
        </p:xfrm>
        <a:graphic>
          <a:graphicData uri="http://schemas.openxmlformats.org/drawingml/2006/table">
            <a:tbl>
              <a:tblPr/>
              <a:tblGrid>
                <a:gridCol w="856427"/>
                <a:gridCol w="1507678"/>
                <a:gridCol w="2135895"/>
              </a:tblGrid>
              <a:tr h="270049"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>
                          <a:solidFill>
                            <a:srgbClr val="333333"/>
                          </a:solidFill>
                          <a:effectLst/>
                          <a:latin typeface="PingFangSC-Regular" panose="020B0400000000000000" charset="-122"/>
                        </a:rPr>
                        <a:t>参数名</a:t>
                      </a:r>
                      <a:endParaRPr lang="zh-CN" altLang="en-US" sz="1000">
                        <a:solidFill>
                          <a:srgbClr val="333333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333333"/>
                          </a:solidFill>
                          <a:effectLst/>
                          <a:latin typeface="PingFangSC-Regular" panose="020B0400000000000000" charset="-122"/>
                        </a:rPr>
                        <a:t>含义</a:t>
                      </a:r>
                      <a:endParaRPr lang="zh-CN" altLang="en-US" sz="1000" dirty="0">
                        <a:solidFill>
                          <a:srgbClr val="333333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333333"/>
                          </a:solidFill>
                          <a:effectLst/>
                          <a:latin typeface="PingFangSC-Regular" panose="020B0400000000000000" charset="-122"/>
                        </a:rPr>
                        <a:t>说明</a:t>
                      </a:r>
                      <a:endParaRPr lang="zh-CN" altLang="en-US" sz="1000" dirty="0">
                        <a:solidFill>
                          <a:srgbClr val="333333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</a:tr>
              <a:tr h="429873">
                <a:tc>
                  <a:txBody>
                    <a:bodyPr/>
                    <a:lstStyle/>
                    <a:p>
                      <a:pPr algn="l" latinLnBrk="1"/>
                      <a:r>
                        <a:rPr 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key</a:t>
                      </a:r>
                      <a:endParaRPr 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请求服务权限标识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用户在高德地图官网</a:t>
                      </a:r>
                      <a:r>
                        <a:rPr lang="zh-CN" altLang="en-US" sz="1000" u="none" strike="noStrike" dirty="0">
                          <a:solidFill>
                            <a:srgbClr val="009CF9"/>
                          </a:solidFill>
                          <a:effectLst/>
                          <a:latin typeface="PingFangSC-Regular" panose="020B0400000000000000" charset="-122"/>
                          <a:hlinkClick r:id="rId2"/>
                        </a:rPr>
                        <a:t>申请</a:t>
                      </a:r>
                      <a:r>
                        <a:rPr lang="en-US" altLang="zh-CN" sz="1000" u="none" strike="noStrike" dirty="0">
                          <a:solidFill>
                            <a:srgbClr val="009CF9"/>
                          </a:solidFill>
                          <a:effectLst/>
                          <a:latin typeface="PingFangSC-Regular" panose="020B0400000000000000" charset="-122"/>
                          <a:hlinkClick r:id="rId2"/>
                        </a:rPr>
                        <a:t>Web</a:t>
                      </a:r>
                      <a:r>
                        <a:rPr lang="zh-CN" altLang="en-US" sz="1000" u="none" strike="noStrike" dirty="0">
                          <a:solidFill>
                            <a:srgbClr val="009CF9"/>
                          </a:solidFill>
                          <a:effectLst/>
                          <a:latin typeface="PingFangSC-Regular" panose="020B0400000000000000" charset="-122"/>
                          <a:hlinkClick r:id="rId2"/>
                        </a:rPr>
                        <a:t>服务</a:t>
                      </a:r>
                      <a:r>
                        <a:rPr lang="en-US" altLang="zh-CN" sz="1000" u="none" strike="noStrike" dirty="0">
                          <a:solidFill>
                            <a:srgbClr val="009CF9"/>
                          </a:solidFill>
                          <a:effectLst/>
                          <a:latin typeface="PingFangSC-Regular" panose="020B0400000000000000" charset="-122"/>
                          <a:hlinkClick r:id="rId2"/>
                        </a:rPr>
                        <a:t>API</a:t>
                      </a:r>
                      <a:r>
                        <a:rPr lang="zh-CN" altLang="en-US" sz="1000" u="none" strike="noStrike" dirty="0">
                          <a:solidFill>
                            <a:srgbClr val="009CF9"/>
                          </a:solidFill>
                          <a:effectLst/>
                          <a:latin typeface="PingFangSC-Regular" panose="020B0400000000000000" charset="-122"/>
                          <a:hlinkClick r:id="rId2"/>
                        </a:rPr>
                        <a:t>类型</a:t>
                      </a:r>
                      <a:r>
                        <a:rPr lang="en-US" altLang="zh-CN" sz="1000" u="none" strike="noStrike" dirty="0">
                          <a:solidFill>
                            <a:srgbClr val="009CF9"/>
                          </a:solidFill>
                          <a:effectLst/>
                          <a:latin typeface="PingFangSC-Regular" panose="020B0400000000000000" charset="-122"/>
                          <a:hlinkClick r:id="rId2"/>
                        </a:rPr>
                        <a:t>KEY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2563">
                <a:tc>
                  <a:txBody>
                    <a:bodyPr/>
                    <a:lstStyle/>
                    <a:p>
                      <a:pPr algn="l" latinLnBrk="1"/>
                      <a:r>
                        <a:rPr 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keywords</a:t>
                      </a:r>
                      <a:endParaRPr 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查询关键字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必填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2563">
                <a:tc>
                  <a:txBody>
                    <a:bodyPr/>
                    <a:lstStyle/>
                    <a:p>
                      <a:pPr algn="l" latinLnBrk="1"/>
                      <a:r>
                        <a:rPr 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types</a:t>
                      </a:r>
                      <a:endParaRPr 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查询</a:t>
                      </a:r>
                      <a:r>
                        <a:rPr lang="en-US" altLang="zh-CN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POI</a:t>
                      </a:r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类型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分类代码由六位数字组成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8969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zh-CN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city</a:t>
                      </a:r>
                      <a:endParaRPr 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查询城市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可选值：城市中文、中文全拼、</a:t>
                      </a:r>
                      <a:r>
                        <a:rPr lang="en-US" altLang="zh-CN" sz="1000" dirty="0" err="1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citycode</a:t>
                      </a:r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、</a:t>
                      </a:r>
                      <a:r>
                        <a:rPr lang="en-US" altLang="zh-CN" sz="1000" dirty="0" err="1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adcode</a:t>
                      </a:r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，可以设置为省份，查询某个省份的信息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2563">
                <a:tc>
                  <a:txBody>
                    <a:bodyPr/>
                    <a:lstStyle/>
                    <a:p>
                      <a:pPr algn="l" latinLnBrk="1"/>
                      <a:r>
                        <a:rPr 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offset</a:t>
                      </a:r>
                      <a:endParaRPr 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每页记录数据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一般取</a:t>
                      </a:r>
                      <a:r>
                        <a:rPr lang="en-US" altLang="zh-CN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20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2563">
                <a:tc>
                  <a:txBody>
                    <a:bodyPr/>
                    <a:lstStyle/>
                    <a:p>
                      <a:pPr algn="l" latinLnBrk="1"/>
                      <a:r>
                        <a:rPr 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page</a:t>
                      </a:r>
                      <a:endParaRPr 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当前页数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2563">
                <a:tc>
                  <a:txBody>
                    <a:bodyPr/>
                    <a:lstStyle/>
                    <a:p>
                      <a:pPr algn="l" latinLnBrk="1"/>
                      <a:r>
                        <a:rPr 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output</a:t>
                      </a:r>
                      <a:endParaRPr 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返回数据格式类型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可选值：</a:t>
                      </a:r>
                      <a:r>
                        <a:rPr lang="en-US" altLang="zh-CN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JSON</a:t>
                      </a:r>
                      <a:r>
                        <a:rPr lang="zh-CN" alt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，</a:t>
                      </a:r>
                      <a:r>
                        <a:rPr lang="en-US" altLang="zh-CN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XML</a:t>
                      </a:r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2563">
                <a:tc>
                  <a:txBody>
                    <a:bodyPr/>
                    <a:lstStyle/>
                    <a:p>
                      <a:pPr algn="l" latinLnBrk="1"/>
                      <a:r>
                        <a:rPr lang="en-US" sz="1000" dirty="0">
                          <a:solidFill>
                            <a:srgbClr val="767676"/>
                          </a:solidFill>
                          <a:effectLst/>
                          <a:latin typeface="PingFangSC-Regular" panose="020B0400000000000000" charset="-122"/>
                        </a:rPr>
                        <a:t>……</a:t>
                      </a:r>
                      <a:endParaRPr 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zh-CN" altLang="en-US" sz="1000" dirty="0">
                        <a:solidFill>
                          <a:srgbClr val="767676"/>
                        </a:solidFill>
                        <a:effectLst/>
                        <a:latin typeface="PingFangSC-Regular" panose="020B0400000000000000" charset="-122"/>
                      </a:endParaRPr>
                    </a:p>
                  </a:txBody>
                  <a:tcPr marL="70070" marR="70070" marT="52552" marB="52552" anchor="ctr">
                    <a:lnL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30" name="矩形 29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前端设计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数据获取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0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915468" y="6559912"/>
            <a:ext cx="302342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35246" y="71837"/>
            <a:ext cx="1446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数据获取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5812" y="781684"/>
            <a:ext cx="11414390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POI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请求参数详解</a:t>
            </a:r>
            <a:endParaRPr lang="en-US" altLang="zh-CN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查询</a:t>
            </a:r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poi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类型</a:t>
            </a: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/>
              <a:t>根据</a:t>
            </a:r>
            <a:r>
              <a:rPr lang="en-US" altLang="zh-CN" dirty="0"/>
              <a:t>POI</a:t>
            </a:r>
            <a:r>
              <a:rPr lang="zh-CN" altLang="en-US" dirty="0"/>
              <a:t>分类编码和城市编码表进行筛选，选择</a:t>
            </a:r>
            <a:r>
              <a:rPr lang="en-US" altLang="zh-CN" dirty="0"/>
              <a:t>‘</a:t>
            </a:r>
            <a:r>
              <a:rPr lang="zh-CN" altLang="en-US" dirty="0"/>
              <a:t>风景名胜</a:t>
            </a:r>
            <a:r>
              <a:rPr lang="en-US" altLang="zh-CN" dirty="0"/>
              <a:t>’</a:t>
            </a:r>
            <a:r>
              <a:rPr lang="zh-CN" altLang="en-US" dirty="0"/>
              <a:t>（大类）；</a:t>
            </a:r>
            <a:r>
              <a:rPr lang="en-US" altLang="zh-CN" dirty="0"/>
              <a:t> ‘</a:t>
            </a:r>
            <a:r>
              <a:rPr lang="zh-CN" altLang="en-US" dirty="0"/>
              <a:t>博物馆</a:t>
            </a:r>
            <a:r>
              <a:rPr lang="en-US" altLang="zh-CN" dirty="0"/>
              <a:t>’, ‘</a:t>
            </a:r>
            <a:r>
              <a:rPr lang="zh-CN" altLang="en-US" dirty="0"/>
              <a:t>展览馆</a:t>
            </a:r>
            <a:r>
              <a:rPr lang="en-US" altLang="zh-CN" dirty="0"/>
              <a:t>’, ‘</a:t>
            </a:r>
            <a:r>
              <a:rPr lang="zh-CN" altLang="en-US" dirty="0"/>
              <a:t>美术馆</a:t>
            </a:r>
            <a:r>
              <a:rPr lang="en-US" altLang="zh-CN" dirty="0"/>
              <a:t>’, ‘</a:t>
            </a:r>
            <a:r>
              <a:rPr lang="zh-CN" altLang="en-US" dirty="0"/>
              <a:t>文化宫</a:t>
            </a:r>
            <a:r>
              <a:rPr lang="en-US" altLang="zh-CN" dirty="0"/>
              <a:t>’, ‘</a:t>
            </a:r>
            <a:r>
              <a:rPr lang="zh-CN" altLang="en-US" dirty="0"/>
              <a:t>档案馆</a:t>
            </a:r>
            <a:r>
              <a:rPr lang="en-US" altLang="zh-CN" dirty="0"/>
              <a:t>‘</a:t>
            </a:r>
            <a:r>
              <a:rPr lang="zh-CN" altLang="en-US" dirty="0"/>
              <a:t>（’科教文化服务’大类下的中类）这几类。         </a:t>
            </a: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latin typeface="+mj-ea"/>
              <a:ea typeface="+mj-ea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查询关键字</a:t>
            </a: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 dirty="0"/>
              <a:t>'</a:t>
            </a:r>
            <a:r>
              <a:rPr lang="zh-CN" altLang="en-US" dirty="0"/>
              <a:t>道观</a:t>
            </a:r>
            <a:r>
              <a:rPr lang="en-US" altLang="zh-CN" dirty="0"/>
              <a:t>', '</a:t>
            </a:r>
            <a:r>
              <a:rPr lang="zh-CN" altLang="en-US" dirty="0"/>
              <a:t>道教</a:t>
            </a:r>
            <a:r>
              <a:rPr lang="en-US" altLang="zh-CN" dirty="0"/>
              <a:t>', '</a:t>
            </a:r>
            <a:r>
              <a:rPr lang="zh-CN" altLang="en-US" dirty="0"/>
              <a:t>老子</a:t>
            </a:r>
            <a:r>
              <a:rPr lang="en-US" altLang="zh-CN" dirty="0"/>
              <a:t>', '</a:t>
            </a:r>
            <a:r>
              <a:rPr lang="zh-CN" altLang="en-US" dirty="0"/>
              <a:t>老君</a:t>
            </a:r>
            <a:r>
              <a:rPr lang="en-US" altLang="zh-CN" dirty="0"/>
              <a:t>', ‘</a:t>
            </a:r>
            <a:r>
              <a:rPr lang="zh-CN" altLang="en-US" dirty="0"/>
              <a:t>太君</a:t>
            </a:r>
            <a:r>
              <a:rPr lang="en-US" altLang="zh-CN" dirty="0"/>
              <a:t>’</a:t>
            </a:r>
            <a:r>
              <a:rPr lang="zh-CN" altLang="en-US" dirty="0"/>
              <a:t>。</a:t>
            </a:r>
            <a:endParaRPr lang="en-US" alt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查询城市</a:t>
            </a: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全国所有省份、自治区、特区、直辖市。</a:t>
            </a:r>
            <a:endParaRPr lang="en-US" alt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srgbClr val="ED7D31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>
              <a:solidFill>
                <a:srgbClr val="ED7D31"/>
              </a:solidFill>
            </a:endParaRPr>
          </a:p>
          <a:p>
            <a:pPr lvl="1"/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sp>
        <p:nvSpPr>
          <p:cNvPr id="25" name="矩形 24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前端设计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数据获取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9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915468" y="6559912"/>
            <a:ext cx="302342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35246" y="71837"/>
            <a:ext cx="1446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数据获取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5811" y="781683"/>
            <a:ext cx="11460189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POI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返回结果参数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所需的参数</a:t>
            </a: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dirty="0"/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‘name‘(</a:t>
            </a:r>
            <a:r>
              <a:rPr lang="zh-CN" altLang="en-US" dirty="0">
                <a:solidFill>
                  <a:srgbClr val="FF0000"/>
                </a:solidFill>
              </a:rPr>
              <a:t>名称</a:t>
            </a:r>
            <a:r>
              <a:rPr lang="en-US" altLang="zh-CN" dirty="0">
                <a:solidFill>
                  <a:srgbClr val="FF0000"/>
                </a:solidFill>
              </a:rPr>
              <a:t>),’address’(</a:t>
            </a:r>
            <a:r>
              <a:rPr lang="zh-CN" altLang="en-US" dirty="0">
                <a:solidFill>
                  <a:srgbClr val="FF0000"/>
                </a:solidFill>
              </a:rPr>
              <a:t>地址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  <a:r>
              <a:rPr lang="en-US" altLang="zh-CN" dirty="0"/>
              <a:t>,‘keyword‘(</a:t>
            </a:r>
            <a:r>
              <a:rPr lang="zh-CN" altLang="en-US" dirty="0"/>
              <a:t>查询关键字</a:t>
            </a:r>
            <a:r>
              <a:rPr lang="en-US" altLang="zh-CN" dirty="0"/>
              <a:t>),’</a:t>
            </a:r>
            <a:r>
              <a:rPr lang="en-US" altLang="zh-CN" dirty="0" err="1"/>
              <a:t>poistype</a:t>
            </a:r>
            <a:r>
              <a:rPr lang="en-US" altLang="zh-CN" dirty="0"/>
              <a:t>‘(</a:t>
            </a:r>
            <a:r>
              <a:rPr lang="zh-CN" altLang="en-US" dirty="0"/>
              <a:t>兴趣点类型</a:t>
            </a:r>
            <a:r>
              <a:rPr lang="en-US" altLang="zh-CN" dirty="0"/>
              <a:t>),</a:t>
            </a:r>
            <a:endParaRPr lang="en-US" altLang="zh-CN" dirty="0"/>
          </a:p>
          <a:p>
            <a:pPr lvl="1"/>
            <a:r>
              <a:rPr lang="en-US" altLang="zh-CN" dirty="0"/>
              <a:t>’</a:t>
            </a:r>
            <a:r>
              <a:rPr lang="en-US" altLang="zh-CN" dirty="0" err="1"/>
              <a:t>tel</a:t>
            </a:r>
            <a:r>
              <a:rPr lang="en-US" altLang="zh-CN" dirty="0"/>
              <a:t>‘(</a:t>
            </a:r>
            <a:r>
              <a:rPr lang="zh-CN" altLang="en-US" dirty="0"/>
              <a:t>电话</a:t>
            </a:r>
            <a:r>
              <a:rPr lang="en-US" altLang="zh-CN" dirty="0"/>
              <a:t>),’website‘(</a:t>
            </a:r>
            <a:r>
              <a:rPr lang="zh-CN" altLang="en-US" dirty="0"/>
              <a:t>网站</a:t>
            </a:r>
            <a:r>
              <a:rPr lang="en-US" altLang="zh-CN" dirty="0"/>
              <a:t>),’email‘(</a:t>
            </a:r>
            <a:r>
              <a:rPr lang="zh-CN" altLang="en-US" dirty="0"/>
              <a:t>邮箱</a:t>
            </a:r>
            <a:r>
              <a:rPr lang="en-US" altLang="zh-CN" dirty="0"/>
              <a:t>),</a:t>
            </a:r>
            <a:endParaRPr lang="en-US" altLang="zh-CN" dirty="0"/>
          </a:p>
          <a:p>
            <a:pPr lvl="1"/>
            <a:r>
              <a:rPr lang="en-US" altLang="zh-CN" dirty="0"/>
              <a:t>’</a:t>
            </a:r>
            <a:r>
              <a:rPr lang="en-US" altLang="zh-CN" dirty="0" err="1"/>
              <a:t>pname</a:t>
            </a:r>
            <a:r>
              <a:rPr lang="en-US" altLang="zh-CN" dirty="0"/>
              <a:t>‘(</a:t>
            </a:r>
            <a:r>
              <a:rPr lang="zh-CN" altLang="en-US" dirty="0"/>
              <a:t>所在省份</a:t>
            </a:r>
            <a:r>
              <a:rPr lang="en-US" altLang="zh-CN" dirty="0"/>
              <a:t>),’</a:t>
            </a:r>
            <a:r>
              <a:rPr lang="en-US" altLang="zh-CN" dirty="0" err="1"/>
              <a:t>cityname</a:t>
            </a:r>
            <a:r>
              <a:rPr lang="en-US" altLang="zh-CN" dirty="0"/>
              <a:t>‘(</a:t>
            </a:r>
            <a:r>
              <a:rPr lang="zh-CN" altLang="en-US" dirty="0"/>
              <a:t>城市名</a:t>
            </a:r>
            <a:r>
              <a:rPr lang="en-US" altLang="zh-CN" dirty="0"/>
              <a:t>),’</a:t>
            </a:r>
            <a:r>
              <a:rPr lang="en-US" altLang="zh-CN" dirty="0" err="1"/>
              <a:t>adname</a:t>
            </a:r>
            <a:r>
              <a:rPr lang="en-US" altLang="zh-CN" dirty="0"/>
              <a:t>‘(</a:t>
            </a:r>
            <a:r>
              <a:rPr lang="zh-CN" altLang="en-US" dirty="0"/>
              <a:t>区县名</a:t>
            </a:r>
            <a:r>
              <a:rPr lang="en-US" altLang="zh-CN" dirty="0"/>
              <a:t>), </a:t>
            </a:r>
            <a:r>
              <a:rPr lang="en-US" altLang="zh-CN" dirty="0">
                <a:solidFill>
                  <a:srgbClr val="FF0000"/>
                </a:solidFill>
              </a:rPr>
              <a:t>’location‘(</a:t>
            </a:r>
            <a:r>
              <a:rPr lang="zh-CN" altLang="en-US" dirty="0">
                <a:solidFill>
                  <a:srgbClr val="FF0000"/>
                </a:solidFill>
              </a:rPr>
              <a:t>经纬度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  <a:r>
              <a:rPr lang="en-US" altLang="zh-CN" dirty="0"/>
              <a:t>,</a:t>
            </a:r>
            <a:endParaRPr lang="en-US" altLang="zh-CN" dirty="0"/>
          </a:p>
          <a:p>
            <a:pPr lvl="1"/>
            <a:r>
              <a:rPr lang="en-US" altLang="zh-CN" dirty="0"/>
              <a:t>’</a:t>
            </a:r>
            <a:r>
              <a:rPr lang="en-US" altLang="zh-CN" dirty="0" err="1"/>
              <a:t>biztype</a:t>
            </a:r>
            <a:r>
              <a:rPr lang="en-US" altLang="zh-CN" dirty="0"/>
              <a:t>’(</a:t>
            </a:r>
            <a:r>
              <a:rPr lang="zh-CN" altLang="en-US" dirty="0"/>
              <a:t>行业类型</a:t>
            </a:r>
            <a:r>
              <a:rPr lang="en-US" altLang="zh-CN" dirty="0"/>
              <a:t>), ‘</a:t>
            </a:r>
            <a:r>
              <a:rPr lang="en-US" altLang="zh-CN" dirty="0" err="1"/>
              <a:t>business_area</a:t>
            </a:r>
            <a:r>
              <a:rPr lang="en-US" altLang="zh-CN" dirty="0"/>
              <a:t>‘(</a:t>
            </a:r>
            <a:r>
              <a:rPr lang="zh-CN" altLang="en-US" dirty="0"/>
              <a:t>所属商圈</a:t>
            </a:r>
            <a:r>
              <a:rPr lang="en-US" altLang="zh-CN" dirty="0"/>
              <a:t>),</a:t>
            </a:r>
            <a:endParaRPr lang="en-US" altLang="zh-CN" dirty="0"/>
          </a:p>
          <a:p>
            <a:pPr lvl="1"/>
            <a:r>
              <a:rPr lang="en-US" altLang="zh-CN" dirty="0"/>
              <a:t>’</a:t>
            </a:r>
            <a:r>
              <a:rPr lang="en-US" altLang="zh-CN" dirty="0" err="1"/>
              <a:t>entr_location</a:t>
            </a:r>
            <a:r>
              <a:rPr lang="en-US" altLang="zh-CN" dirty="0"/>
              <a:t>‘(</a:t>
            </a:r>
            <a:r>
              <a:rPr lang="zh-CN" altLang="en-US" dirty="0"/>
              <a:t>入口经纬度</a:t>
            </a:r>
            <a:r>
              <a:rPr lang="en-US" altLang="zh-CN" dirty="0"/>
              <a:t>),’</a:t>
            </a:r>
            <a:r>
              <a:rPr lang="en-US" altLang="zh-CN" dirty="0" err="1"/>
              <a:t>exit_location</a:t>
            </a:r>
            <a:r>
              <a:rPr lang="en-US" altLang="zh-CN" dirty="0"/>
              <a:t>’(</a:t>
            </a:r>
            <a:r>
              <a:rPr lang="zh-CN" altLang="en-US" dirty="0"/>
              <a:t>出口经纬度</a:t>
            </a:r>
            <a:r>
              <a:rPr lang="en-US" altLang="zh-CN" dirty="0"/>
              <a:t>),</a:t>
            </a:r>
            <a:endParaRPr lang="en-US" altLang="zh-CN" dirty="0"/>
          </a:p>
          <a:p>
            <a:pPr lvl="1"/>
            <a:r>
              <a:rPr lang="en-US" altLang="zh-CN" dirty="0"/>
              <a:t>‘alias‘(</a:t>
            </a:r>
            <a:r>
              <a:rPr lang="zh-CN" altLang="en-US" dirty="0"/>
              <a:t>别名</a:t>
            </a:r>
            <a:r>
              <a:rPr lang="en-US" altLang="zh-CN" dirty="0"/>
              <a:t>),’tag‘(</a:t>
            </a:r>
            <a:r>
              <a:rPr lang="zh-CN" altLang="en-US" dirty="0"/>
              <a:t>标签</a:t>
            </a:r>
            <a:r>
              <a:rPr lang="en-US" altLang="zh-CN" dirty="0"/>
              <a:t>),’cost’(</a:t>
            </a:r>
            <a:r>
              <a:rPr lang="zh-CN" altLang="en-US" dirty="0"/>
              <a:t>人均消费</a:t>
            </a:r>
            <a:r>
              <a:rPr lang="en-US" altLang="zh-CN" dirty="0"/>
              <a:t>),‘rating‘(</a:t>
            </a:r>
            <a:r>
              <a:rPr lang="zh-CN" altLang="en-US" dirty="0"/>
              <a:t>评分</a:t>
            </a:r>
            <a:r>
              <a:rPr lang="en-US" altLang="zh-CN" dirty="0"/>
              <a:t>),’photos‘(</a:t>
            </a:r>
            <a:r>
              <a:rPr lang="zh-CN" altLang="en-US" dirty="0"/>
              <a:t>照片相关信息</a:t>
            </a:r>
            <a:r>
              <a:rPr lang="en-US" altLang="zh-CN" dirty="0"/>
              <a:t>)</a:t>
            </a:r>
            <a:endParaRPr lang="en-US" altLang="zh-CN" dirty="0"/>
          </a:p>
          <a:p>
            <a:pPr lvl="1"/>
            <a:endParaRPr lang="en-US" altLang="zh-CN" dirty="0">
              <a:solidFill>
                <a:srgbClr val="ED7D31"/>
              </a:solidFill>
            </a:endParaRPr>
          </a:p>
          <a:p>
            <a:pPr lvl="1"/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sp>
        <p:nvSpPr>
          <p:cNvPr id="25" name="矩形 24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前端设计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数据获取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9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915468" y="6559912"/>
            <a:ext cx="302342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35246" y="71837"/>
            <a:ext cx="1446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数据获取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5811" y="781683"/>
            <a:ext cx="1146018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代码实现</a:t>
            </a:r>
            <a:endParaRPr lang="en-US" altLang="zh-CN" dirty="0"/>
          </a:p>
          <a:p>
            <a:pPr lvl="1"/>
            <a:endParaRPr lang="en-US" altLang="zh-CN" b="1" dirty="0">
              <a:solidFill>
                <a:schemeClr val="accent2"/>
              </a:solidFill>
            </a:endParaRPr>
          </a:p>
          <a:p>
            <a:pPr lvl="1"/>
            <a:endParaRPr lang="en-US" altLang="zh-CN" b="1" dirty="0">
              <a:solidFill>
                <a:schemeClr val="accent2"/>
              </a:solidFill>
            </a:endParaRPr>
          </a:p>
          <a:p>
            <a:pPr lvl="1"/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938" y="2450740"/>
            <a:ext cx="5115914" cy="352342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240" y="2446460"/>
            <a:ext cx="5461892" cy="3258817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485811" y="781683"/>
            <a:ext cx="11460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altLang="zh-CN" dirty="0"/>
          </a:p>
          <a:p>
            <a:pPr marL="285750" lvl="0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en-US" altLang="zh-CN" b="1" dirty="0" err="1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urllib</a:t>
            </a: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发送网页请求，抓取网页数据</a:t>
            </a:r>
            <a:endParaRPr lang="en-US" altLang="zh-CN" b="1" dirty="0">
              <a:solidFill>
                <a:srgbClr val="4472C4">
                  <a:lumMod val="50000"/>
                </a:srgb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Pandas</a:t>
            </a: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组织抓取得到的数据并输出为</a:t>
            </a:r>
            <a:r>
              <a:rPr lang="en-US" altLang="zh-CN" b="1" dirty="0" err="1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xls</a:t>
            </a: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文件</a:t>
            </a:r>
            <a:endParaRPr lang="en-US" altLang="zh-CN" dirty="0"/>
          </a:p>
        </p:txBody>
      </p:sp>
      <p:sp>
        <p:nvSpPr>
          <p:cNvPr id="30" name="矩形 29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前端设计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数据获取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0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915468" y="6559912"/>
            <a:ext cx="302342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471948"/>
            <a:ext cx="4213851" cy="0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 descr="徽标&#10;&#10;描述已自动生成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701" y="120838"/>
            <a:ext cx="800938" cy="80093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35246" y="71837"/>
            <a:ext cx="1446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数据获取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5811" y="781683"/>
            <a:ext cx="1146018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抓取结果</a:t>
            </a:r>
            <a:endParaRPr lang="en-US" altLang="zh-CN" b="1" dirty="0">
              <a:solidFill>
                <a:schemeClr val="accent2"/>
              </a:solidFill>
            </a:endParaRPr>
          </a:p>
          <a:p>
            <a:pPr marL="285750" lvl="0" indent="-285750">
              <a:buFont typeface="Arial" panose="020B0604020202090204" pitchFamily="34" charset="0"/>
              <a:buChar char="•"/>
            </a:pP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共</a:t>
            </a:r>
            <a:r>
              <a:rPr lang="en-US" altLang="zh-CN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3214</a:t>
            </a:r>
            <a:r>
              <a:rPr lang="zh-CN" altLang="en-US" b="1" dirty="0">
                <a:solidFill>
                  <a:srgbClr val="4472C4">
                    <a:lumMod val="50000"/>
                  </a:srgb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条数据</a:t>
            </a:r>
            <a:endParaRPr lang="en-US" altLang="zh-CN" b="1" dirty="0">
              <a:solidFill>
                <a:schemeClr val="accent2"/>
              </a:solidFill>
            </a:endParaRPr>
          </a:p>
          <a:p>
            <a:pPr lvl="1"/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b="1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 dirty="0"/>
          </a:p>
        </p:txBody>
      </p:sp>
      <p:sp>
        <p:nvSpPr>
          <p:cNvPr id="30" name="矩形 29"/>
          <p:cNvSpPr/>
          <p:nvPr/>
        </p:nvSpPr>
        <p:spPr>
          <a:xfrm>
            <a:off x="0" y="6626950"/>
            <a:ext cx="12192000" cy="2310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99233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8466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97699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796932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996165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0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11953976" y="6650467"/>
            <a:ext cx="0" cy="1976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21818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开发背景与目标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221051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技术路线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18750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前端设计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19517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数据库与后端开发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20284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数据获取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179839" y="6610789"/>
            <a:ext cx="1555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</a:rPr>
              <a:t>总结</a:t>
            </a:r>
            <a:endParaRPr lang="zh-CN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0" name="灯片编号占位符 35"/>
          <p:cNvSpPr>
            <a:spLocks noGrp="1"/>
          </p:cNvSpPr>
          <p:nvPr>
            <p:ph type="sldNum" sz="quarter" idx="12"/>
          </p:nvPr>
        </p:nvSpPr>
        <p:spPr>
          <a:xfrm>
            <a:off x="11915468" y="6559912"/>
            <a:ext cx="302342" cy="365125"/>
          </a:xfrm>
        </p:spPr>
        <p:txBody>
          <a:bodyPr/>
          <a:lstStyle/>
          <a:p>
            <a:fld id="{11804AAE-8ECA-43EB-860A-3D5D010C14EB}" type="slidenum">
              <a:rPr lang="zh-CN" altLang="en-US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811" y="1647470"/>
            <a:ext cx="10935000" cy="4570533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ISLIDE.ICON" val="#374007;"/>
</p:tagLst>
</file>

<file path=ppt/tags/tag10.xml><?xml version="1.0" encoding="utf-8"?>
<p:tagLst xmlns:p="http://schemas.openxmlformats.org/presentationml/2006/main">
  <p:tag name="ISLIDE.ICON" val="#374007;"/>
</p:tagLst>
</file>

<file path=ppt/tags/tag11.xml><?xml version="1.0" encoding="utf-8"?>
<p:tagLst xmlns:p="http://schemas.openxmlformats.org/presentationml/2006/main">
  <p:tag name="ISLIDE.ICON" val="#374007;"/>
</p:tagLst>
</file>

<file path=ppt/tags/tag12.xml><?xml version="1.0" encoding="utf-8"?>
<p:tagLst xmlns:p="http://schemas.openxmlformats.org/presentationml/2006/main">
  <p:tag name="ISLIDE.ICON" val="#374007;"/>
</p:tagLst>
</file>

<file path=ppt/tags/tag13.xml><?xml version="1.0" encoding="utf-8"?>
<p:tagLst xmlns:p="http://schemas.openxmlformats.org/presentationml/2006/main">
  <p:tag name="ISLIDE.ICON" val="#374007;"/>
</p:tagLst>
</file>

<file path=ppt/tags/tag14.xml><?xml version="1.0" encoding="utf-8"?>
<p:tagLst xmlns:p="http://schemas.openxmlformats.org/presentationml/2006/main">
  <p:tag name="ISLIDE.ICON" val="#374007;"/>
</p:tagLst>
</file>

<file path=ppt/tags/tag15.xml><?xml version="1.0" encoding="utf-8"?>
<p:tagLst xmlns:p="http://schemas.openxmlformats.org/presentationml/2006/main">
  <p:tag name="ISLIDE.ICON" val="#374007;"/>
</p:tagLst>
</file>

<file path=ppt/tags/tag16.xml><?xml version="1.0" encoding="utf-8"?>
<p:tagLst xmlns:p="http://schemas.openxmlformats.org/presentationml/2006/main">
  <p:tag name="ISLIDE.ICON" val="#374007;"/>
</p:tagLst>
</file>

<file path=ppt/tags/tag2.xml><?xml version="1.0" encoding="utf-8"?>
<p:tagLst xmlns:p="http://schemas.openxmlformats.org/presentationml/2006/main">
  <p:tag name="ISLIDE.ICON" val="#374007;"/>
</p:tagLst>
</file>

<file path=ppt/tags/tag3.xml><?xml version="1.0" encoding="utf-8"?>
<p:tagLst xmlns:p="http://schemas.openxmlformats.org/presentationml/2006/main">
  <p:tag name="ISLIDE.ICON" val="#374007;"/>
</p:tagLst>
</file>

<file path=ppt/tags/tag4.xml><?xml version="1.0" encoding="utf-8"?>
<p:tagLst xmlns:p="http://schemas.openxmlformats.org/presentationml/2006/main">
  <p:tag name="ISLIDE.ICON" val="#374007;"/>
</p:tagLst>
</file>

<file path=ppt/tags/tag5.xml><?xml version="1.0" encoding="utf-8"?>
<p:tagLst xmlns:p="http://schemas.openxmlformats.org/presentationml/2006/main">
  <p:tag name="ISLIDE.ICON" val="#374007;"/>
</p:tagLst>
</file>

<file path=ppt/tags/tag6.xml><?xml version="1.0" encoding="utf-8"?>
<p:tagLst xmlns:p="http://schemas.openxmlformats.org/presentationml/2006/main">
  <p:tag name="ISLIDE.ICON" val="#374007;"/>
</p:tagLst>
</file>

<file path=ppt/tags/tag7.xml><?xml version="1.0" encoding="utf-8"?>
<p:tagLst xmlns:p="http://schemas.openxmlformats.org/presentationml/2006/main">
  <p:tag name="ISLIDE.ICON" val="#374007;"/>
</p:tagLst>
</file>

<file path=ppt/tags/tag8.xml><?xml version="1.0" encoding="utf-8"?>
<p:tagLst xmlns:p="http://schemas.openxmlformats.org/presentationml/2006/main">
  <p:tag name="ISLIDE.ICON" val="#374007;"/>
</p:tagLst>
</file>

<file path=ppt/tags/tag9.xml><?xml version="1.0" encoding="utf-8"?>
<p:tagLst xmlns:p="http://schemas.openxmlformats.org/presentationml/2006/main">
  <p:tag name="ISLIDE.ICON" val="#374007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2618</Words>
  <Application>WPS 演示</Application>
  <PresentationFormat>宽屏</PresentationFormat>
  <Paragraphs>510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Arial</vt:lpstr>
      <vt:lpstr>方正书宋_GBK</vt:lpstr>
      <vt:lpstr>Wingdings</vt:lpstr>
      <vt:lpstr>微软雅黑</vt:lpstr>
      <vt:lpstr>汉仪旗黑</vt:lpstr>
      <vt:lpstr>黑体</vt:lpstr>
      <vt:lpstr>PingFangSC-Regular</vt:lpstr>
      <vt:lpstr>等线 Light</vt:lpstr>
      <vt:lpstr>等线</vt:lpstr>
      <vt:lpstr>汉仪中等线KW</vt:lpstr>
      <vt:lpstr>汉仪中黑KW</vt:lpstr>
      <vt:lpstr>宋体</vt:lpstr>
      <vt:lpstr>Arial Unicode MS</vt:lpstr>
      <vt:lpstr>Office 主题​​</vt:lpstr>
      <vt:lpstr>全国老子思想相关景区查询平台开发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Ningcheng Wang</dc:creator>
  <cp:lastModifiedBy>bradywang</cp:lastModifiedBy>
  <cp:revision>209</cp:revision>
  <dcterms:created xsi:type="dcterms:W3CDTF">2022-05-19T05:51:02Z</dcterms:created>
  <dcterms:modified xsi:type="dcterms:W3CDTF">2022-05-19T05:51:02Z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2052-3.9.1.6204</vt:lpwstr>
  </property>
</Properties>
</file>

<file path=docProps/thumbnail.jpeg>
</file>